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4" r:id="rId18"/>
    <p:sldId id="327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12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0099"/>
    <a:srgbClr val="FF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2733" autoAdjust="0"/>
  </p:normalViewPr>
  <p:slideViewPr>
    <p:cSldViewPr>
      <p:cViewPr varScale="1">
        <p:scale>
          <a:sx n="57" d="100"/>
          <a:sy n="57" d="100"/>
        </p:scale>
        <p:origin x="145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206876"/>
            <a:ext cx="2438400" cy="2438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2400" y="4953000"/>
            <a:ext cx="4552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17 </a:t>
            </a:r>
          </a:p>
          <a:p>
            <a:r>
              <a:rPr lang="en-US" dirty="0"/>
              <a:t>best local improvement has h = 12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Note that there are many options, and we have to choose one!</a:t>
            </a:r>
          </a:p>
        </p:txBody>
      </p: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500311"/>
          </a:xfrm>
        </p:spPr>
        <p:txBody>
          <a:bodyPr>
            <a:noAutofit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What is a possible local improvement strategy?</a:t>
            </a:r>
          </a:p>
          <a:p>
            <a:pPr lvl="1"/>
            <a:r>
              <a:rPr lang="en-US" sz="1800" dirty="0"/>
              <a:t> Move one queen within its column to reduce conflicts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Optimization problem: find the best arrangement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blipFill>
                <a:blip r:embed="rId5"/>
                <a:stretch>
                  <a:fillRect l="-4711" r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1820"/>
              <a:gd name="adj2" fmla="val -105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12730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What’s a possible local improvement strategy?</a:t>
            </a:r>
          </a:p>
          <a:p>
            <a:pPr lvl="1"/>
            <a:r>
              <a:rPr lang="en-US" sz="2000" dirty="0"/>
              <a:t>Start with any complete tour, perform pairwise exchanges.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D4CCF0-1AEB-4780-8FFD-20A9E74D5DA6}"/>
              </a:ext>
            </a:extLst>
          </p:cNvPr>
          <p:cNvSpPr txBox="1"/>
          <p:nvPr/>
        </p:nvSpPr>
        <p:spPr>
          <a:xfrm>
            <a:off x="553453" y="3930597"/>
            <a:ext cx="1559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Permutation: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41C8F993-8FEC-43C1-8885-BBDC8FD47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Optimization problem: 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2400" dirty="0"/>
                </a:br>
                <a:r>
                  <a:rPr lang="en-US" sz="2400" dirty="0"/>
                  <a:t>    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04DEE38-CB49-4986-9BD3-6013D5136290}"/>
              </a:ext>
            </a:extLst>
          </p:cNvPr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E2784-CF33-4E60-8D5C-BD4BC593629E}"/>
              </a:ext>
            </a:extLst>
          </p:cNvPr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64F8-EB55-484E-A904-8C30CB6B12B1}"/>
              </a:ext>
            </a:extLst>
          </p:cNvPr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F377B-FCE7-4778-B057-E1C5393AE727}"/>
              </a:ext>
            </a:extLst>
          </p:cNvPr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F2E9E-BD3D-46F5-ADE1-7D6AE291EF8C}"/>
              </a:ext>
            </a:extLst>
          </p:cNvPr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5229-7716-48A2-8BFA-1CDBDB542DE5}"/>
              </a:ext>
            </a:extLst>
          </p:cNvPr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5C239-7574-4EB6-9E8B-F7A82108076A}"/>
              </a:ext>
            </a:extLst>
          </p:cNvPr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D6D1-8678-420A-8E83-0A8E0FC3DB7B}"/>
              </a:ext>
            </a:extLst>
          </p:cNvPr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E048D-A42B-4F3C-8DD6-E0EECB54798B}"/>
              </a:ext>
            </a:extLst>
          </p:cNvPr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73DE3-6E62-4F29-9598-686ECB1C172B}"/>
              </a:ext>
            </a:extLst>
          </p:cNvPr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24105-08DB-4282-A9E4-B3C8182C8C50}"/>
              </a:ext>
            </a:extLst>
          </p:cNvPr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0F482-F007-445B-A49E-EA536C5AC879}"/>
              </a:ext>
            </a:extLst>
          </p:cNvPr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D259-80D3-4C31-9282-F0D039B565FF}"/>
              </a:ext>
            </a:extLst>
          </p:cNvPr>
          <p:cNvSpPr txBox="1"/>
          <p:nvPr/>
        </p:nvSpPr>
        <p:spPr>
          <a:xfrm>
            <a:off x="553453" y="3930597"/>
            <a:ext cx="1559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Permutation: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581400"/>
            <a:ext cx="7886700" cy="291147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  <a:p>
            <a:pPr marL="0" indent="0">
              <a:buNone/>
            </a:pPr>
            <a:br>
              <a:rPr lang="en-US" b="1" dirty="0"/>
            </a:br>
            <a:r>
              <a:rPr lang="en-US" b="1" dirty="0"/>
              <a:t>Random-restart hill climbing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to deal with local optima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2616"/>
            <a:ext cx="7696200" cy="202638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590800" y="2362200"/>
            <a:ext cx="2895600" cy="36597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Hill-climbing search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9829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Hill-climbing search is similar to greedy best-first search and the objective function as a (maybe not admissible) heuristic.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400" dirty="0"/>
              <a:t>No – can get stuck in local optima</a:t>
            </a:r>
          </a:p>
          <a:p>
            <a:endParaRPr lang="en-US" sz="28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6408" y="3810000"/>
            <a:ext cx="2627897" cy="262789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57677" y="57912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19400" y="4038600"/>
            <a:ext cx="914400" cy="930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495800" y="3810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724400"/>
            <a:ext cx="8229600" cy="1858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0" indent="0">
              <a:buNone/>
            </a:pPr>
            <a:r>
              <a:rPr lang="en-US" sz="2000" dirty="0"/>
              <a:t>What about “plateaus”?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with sideways moves.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71600" y="1285470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720156" y="4429780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65747" y="1024604"/>
            <a:ext cx="229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Maximization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338328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26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sz="2800" dirty="0"/>
                  <a:t>(e.g., gradient descent).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 </a:t>
                </a:r>
                <a:r>
                  <a:rPr lang="en-US" sz="3600" dirty="0">
                    <a:sym typeface="Wingdings" panose="05000000000000000000" pitchFamily="2" charset="2"/>
                  </a:rPr>
                  <a:t>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b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Uninformed Search/informed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find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/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  <a:endParaRPr lang="en-US" sz="2400" i="1" dirty="0"/>
              </a:p>
              <a:p>
                <a:r>
                  <a:rPr lang="en-US" sz="2400" dirty="0"/>
                  <a:t>The probability of accepting “bad” moves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  <a:blipFill>
                <a:blip r:embed="rId3"/>
                <a:stretch>
                  <a:fillRect l="-963" t="-4011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352800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04FB4-62C4-415E-90FA-85687ED76B7E}"/>
              </a:ext>
            </a:extLst>
          </p:cNvPr>
          <p:cNvSpPr txBox="1"/>
          <p:nvPr/>
        </p:nvSpPr>
        <p:spPr>
          <a:xfrm>
            <a:off x="2286000" y="4902299"/>
            <a:ext cx="3962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VALUE(</a:t>
            </a:r>
            <a:r>
              <a:rPr lang="en-US" sz="1600" i="1" dirty="0"/>
              <a:t>next</a:t>
            </a:r>
            <a:r>
              <a:rPr lang="en-US" sz="1600" dirty="0"/>
              <a:t>) – Value(</a:t>
            </a:r>
            <a:r>
              <a:rPr lang="en-US" sz="1600" i="1" dirty="0"/>
              <a:t>current</a:t>
            </a:r>
            <a:r>
              <a:rPr lang="en-US" sz="1600" dirty="0"/>
              <a:t>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591300" y="4840000"/>
            <a:ext cx="2324100" cy="338554"/>
          </a:xfrm>
          <a:prstGeom prst="wedgeRectCallout">
            <a:avLst>
              <a:gd name="adj1" fmla="val -136517"/>
              <a:gd name="adj2" fmla="val 962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do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591300" y="5263456"/>
            <a:ext cx="2324100" cy="1052899"/>
          </a:xfrm>
          <a:prstGeom prst="wedgeRectCallout">
            <a:avLst>
              <a:gd name="adj1" fmla="val -72380"/>
              <a:gd name="adj2" fmla="val -2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the </a:t>
            </a:r>
            <a:r>
              <a:rPr lang="en-US" sz="1800" dirty="0"/>
              <a:t>Metropolis acceptance criterion to </a:t>
            </a:r>
            <a:r>
              <a:rPr lang="en-US" dirty="0"/>
              <a:t>accept “bad” moves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362200" y="4699198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5211C-0F88-4E15-8C63-25B69B500F94}"/>
              </a:ext>
            </a:extLst>
          </p:cNvPr>
          <p:cNvSpPr txBox="1"/>
          <p:nvPr/>
        </p:nvSpPr>
        <p:spPr>
          <a:xfrm>
            <a:off x="977948" y="6034256"/>
            <a:ext cx="5562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Note: Use </a:t>
            </a:r>
            <a:r>
              <a:rPr lang="en-US" sz="1800" dirty="0"/>
              <a:t>VALUE(current) – VALUE(next) </a:t>
            </a:r>
            <a:r>
              <a:rPr lang="en-US" dirty="0"/>
              <a:t>for minimization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51070" y="57266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096000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391356" y="3397649"/>
            <a:ext cx="404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/>
              <a:t>Guarantee: </a:t>
            </a:r>
            <a:r>
              <a:rPr lang="en-US" sz="2800" dirty="0"/>
              <a:t>If temperature decreases slowly enough, then simulated annealing search will find a global optimum with probability approaching one.</a:t>
            </a:r>
          </a:p>
          <a:p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sz="2400" dirty="0"/>
              <a:t>The more downhill/uphill steps you need to escape a local optimum, the less likely you are to make all of them in a row.</a:t>
            </a:r>
          </a:p>
          <a:p>
            <a:endParaRPr lang="en-US" dirty="0"/>
          </a:p>
          <a:p>
            <a:r>
              <a:rPr lang="en-US" dirty="0"/>
              <a:t>The related </a:t>
            </a:r>
            <a:r>
              <a:rPr lang="en-US" b="1" dirty="0"/>
              <a:t>Markov Chain Monte Carlo (MCMC) </a:t>
            </a:r>
            <a:r>
              <a:rPr lang="en-US" dirty="0"/>
              <a:t>method is a </a:t>
            </a:r>
            <a:r>
              <a:rPr lang="en-US" sz="2800" dirty="0"/>
              <a:t>general family of randomized algorithms for exploring complicated state spaces.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Encoding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6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58B92FC-ED0D-4134-9AA2-84155982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0190" r="8094" b="-1"/>
          <a:stretch/>
        </p:blipFill>
        <p:spPr bwMode="auto">
          <a:xfrm>
            <a:off x="3200400" y="29737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 and create a graph as the transition function.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2438400" y="23324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542AF1-ED6E-4F7F-86FA-9C48794C3EB6}"/>
              </a:ext>
            </a:extLst>
          </p:cNvPr>
          <p:cNvCxnSpPr/>
          <p:nvPr/>
        </p:nvCxnSpPr>
        <p:spPr>
          <a:xfrm>
            <a:off x="7772404" y="4495800"/>
            <a:ext cx="304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/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blipFill>
                <a:blip r:embed="rId5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130" r="1035" b="3"/>
          <a:stretch/>
        </p:blipFill>
        <p:spPr bwMode="auto">
          <a:xfrm>
            <a:off x="580644" y="1676400"/>
            <a:ext cx="4677156" cy="3660185"/>
          </a:xfrm>
          <a:prstGeom prst="rect">
            <a:avLst/>
          </a:prstGeom>
          <a:noFill/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algorithms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5091564" y="1933721"/>
            <a:ext cx="3519036" cy="2990562"/>
          </a:xfrm>
        </p:spPr>
        <p:txBody>
          <a:bodyPr wrap="square" anchor="ctr">
            <a:spAutoFit/>
          </a:bodyPr>
          <a:lstStyle/>
          <a:p>
            <a:r>
              <a:rPr lang="en-US" sz="2000" dirty="0"/>
              <a:t>What if we do not know the goal state, but how “good” different states are? This is typically called the  </a:t>
            </a:r>
            <a:r>
              <a:rPr lang="en-US" sz="2000" b="1" dirty="0">
                <a:solidFill>
                  <a:srgbClr val="FF0000"/>
                </a:solidFill>
              </a:rPr>
              <a:t>objective function </a:t>
            </a:r>
            <a:r>
              <a:rPr lang="en-US" sz="2000" dirty="0">
                <a:sym typeface="Wingdings" panose="05000000000000000000" pitchFamily="2" charset="2"/>
              </a:rPr>
              <a:t> finding the best state is an </a:t>
            </a:r>
            <a:r>
              <a:rPr lang="en-US" sz="2000" b="1" dirty="0">
                <a:sym typeface="Wingdings" panose="05000000000000000000" pitchFamily="2" charset="2"/>
              </a:rPr>
              <a:t>o</a:t>
            </a:r>
            <a:r>
              <a:rPr lang="en-US" sz="2000" b="1" dirty="0"/>
              <a:t>ptimization problem</a:t>
            </a:r>
            <a:r>
              <a:rPr lang="en-US" sz="2000" dirty="0"/>
              <a:t>.</a:t>
            </a:r>
          </a:p>
          <a:p>
            <a:r>
              <a:rPr lang="en-US" sz="2000" dirty="0"/>
              <a:t>We need a fast and memory-efficient way to find </a:t>
            </a:r>
            <a:r>
              <a:rPr lang="en-US" sz="2000" b="1" dirty="0">
                <a:solidFill>
                  <a:srgbClr val="FF0000"/>
                </a:solidFill>
              </a:rPr>
              <a:t>the best/a good state.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607493" y="2493042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531293" y="266707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>
            <a:off x="2676525" y="2702073"/>
            <a:ext cx="76200" cy="149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CC04B2-41D0-4CB0-A58E-0209AC7462E3}"/>
              </a:ext>
            </a:extLst>
          </p:cNvPr>
          <p:cNvSpPr txBox="1"/>
          <p:nvPr/>
        </p:nvSpPr>
        <p:spPr>
          <a:xfrm>
            <a:off x="2593134" y="251209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1717629" y="1658237"/>
            <a:ext cx="533400" cy="505083"/>
          </a:xfrm>
          <a:prstGeom prst="wedgeRectCallout">
            <a:avLst>
              <a:gd name="adj1" fmla="val 130662"/>
              <a:gd name="adj2" fmla="val 161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2320" y="5181600"/>
            <a:ext cx="79482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Improve the current solution by moving to a neighboring better state (a.k.a. performing a local move).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This is fast and needs little memory (no search tree).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FF4E9-F81E-4083-A2D7-E0CF4E25C2BF}"/>
              </a:ext>
            </a:extLst>
          </p:cNvPr>
          <p:cNvSpPr txBox="1"/>
          <p:nvPr/>
        </p:nvSpPr>
        <p:spPr>
          <a:xfrm rot="16200000">
            <a:off x="-776534" y="3077352"/>
            <a:ext cx="253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 function </a:t>
            </a:r>
          </a:p>
          <a:p>
            <a:pPr algn="ctr"/>
            <a:r>
              <a:rPr lang="en-US" sz="1400" dirty="0"/>
              <a:t>(minimize)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CE4B6-B01E-493A-905D-CB0A38278D19}"/>
              </a:ext>
            </a:extLst>
          </p:cNvPr>
          <p:cNvSpPr txBox="1"/>
          <p:nvPr/>
        </p:nvSpPr>
        <p:spPr>
          <a:xfrm>
            <a:off x="1942061" y="5038587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space (x, y)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7"/>
          <a:stretch/>
        </p:blipFill>
        <p:spPr>
          <a:xfrm>
            <a:off x="5486400" y="152400"/>
            <a:ext cx="3730752" cy="272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</a:t>
            </a:r>
            <a:br>
              <a:rPr lang="en-US" sz="4000" dirty="0"/>
            </a:br>
            <a:r>
              <a:rPr lang="en-US" sz="4000" dirty="0"/>
              <a:t>Spaces: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Minimize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(=evaluation of the Jacobian matrix at x)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</a:p>
              <a:p>
                <a:endParaRPr lang="en-US" sz="1600" b="1" dirty="0"/>
              </a:p>
              <a:p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of the second 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the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  <a:blipFill>
                <a:blip r:embed="rId3"/>
                <a:stretch>
                  <a:fillRect l="-309" t="-635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705600" y="2972328"/>
            <a:ext cx="1828800" cy="19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5029200" y="2801795"/>
            <a:ext cx="1905000" cy="4748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657601" y="1660340"/>
            <a:ext cx="2209799" cy="3970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172451" y="15152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205038" y="35726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5368142" y="221967"/>
                <a:ext cx="693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42" y="221967"/>
                <a:ext cx="69371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6094216" y="2432463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216" y="2432463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309812" y="241605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812" y="2416058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93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Empirical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 the training data.</a:t>
            </a:r>
          </a:p>
          <a:p>
            <a:r>
              <a:rPr lang="en-US" sz="2000" dirty="0"/>
              <a:t>In this case, we can use </a:t>
            </a:r>
            <a:r>
              <a:rPr lang="en-US" sz="2000" b="1" dirty="0"/>
              <a:t>empirical gradient search. </a:t>
            </a:r>
            <a:r>
              <a:rPr lang="en-US" sz="2000" dirty="0"/>
              <a:t>This is related to steepest ascend hill climbing in the discretized state space.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algorithms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9C35D-6D24-460D-B6A3-69851B102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300" b="1" dirty="0"/>
              <a:t>Difference to search from the previous chapter: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Goal state is unknown</a:t>
            </a:r>
            <a:r>
              <a:rPr lang="en-US" sz="2200" dirty="0"/>
              <a:t> and needs to be identified.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Often no explicit initial state + </a:t>
            </a:r>
            <a:r>
              <a:rPr lang="en-US" sz="2200" b="1" dirty="0">
                <a:solidFill>
                  <a:srgbClr val="FF0000"/>
                </a:solidFill>
              </a:rPr>
              <a:t>path to goal and path cost are not important.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No search tree</a:t>
            </a:r>
            <a:r>
              <a:rPr lang="en-US" sz="2200" dirty="0"/>
              <a:t>. Just stores the current state.</a:t>
            </a:r>
          </a:p>
          <a:p>
            <a:pPr marL="0" indent="0">
              <a:buNone/>
            </a:pPr>
            <a:endParaRPr lang="en-US" sz="2300" b="1" dirty="0"/>
          </a:p>
          <a:p>
            <a:pPr marL="0" indent="0">
              <a:buNone/>
            </a:pPr>
            <a:r>
              <a:rPr lang="en-US" sz="2300" b="1" dirty="0"/>
              <a:t>Use in AI</a:t>
            </a:r>
          </a:p>
          <a:p>
            <a:r>
              <a:rPr lang="en-US" sz="2300" b="1" dirty="0"/>
              <a:t>Utility-based agent</a:t>
            </a:r>
            <a:r>
              <a:rPr lang="en-US" sz="2300" dirty="0"/>
              <a:t>: Use utility as the objective function and always move to higher utility states. A greedy method used for complicated/large state spaces or online search.</a:t>
            </a:r>
          </a:p>
          <a:p>
            <a:r>
              <a:rPr lang="en-US" sz="2300" b="1" dirty="0"/>
              <a:t>Goal-based agent</a:t>
            </a:r>
            <a:r>
              <a:rPr lang="en-US" sz="2300" dirty="0"/>
              <a:t>: Identify a good goal state with a good objective function value before planning the path to that state.</a:t>
            </a:r>
          </a:p>
          <a:p>
            <a:r>
              <a:rPr lang="en-US" sz="2300" b="1" dirty="0"/>
              <a:t>General optimization</a:t>
            </a:r>
            <a:r>
              <a:rPr lang="en-US" sz="2300" dirty="0"/>
              <a:t>: Use for effective heuristic search in large or continuous spaces (with an infinite state space). E.g., learn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3785419"/>
          </a:xfrm>
        </p:spPr>
        <p:txBody>
          <a:bodyPr>
            <a:norm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Put </a:t>
            </a:r>
            <a:r>
              <a:rPr lang="en-US" sz="2000" i="1" dirty="0"/>
              <a:t>n</a:t>
            </a:r>
            <a:r>
              <a:rPr lang="en-US" sz="2000" dirty="0"/>
              <a:t> queens on an </a:t>
            </a:r>
            <a:r>
              <a:rPr lang="en-US" sz="2000" i="1" dirty="0"/>
              <a:t>n </a:t>
            </a:r>
            <a:r>
              <a:rPr lang="en-US" sz="2000" i="1" dirty="0">
                <a:cs typeface="Arial" pitchFamily="34" charset="0"/>
              </a:rPr>
              <a:t>× </a:t>
            </a:r>
            <a:r>
              <a:rPr lang="en-US" sz="2000" i="1" dirty="0"/>
              <a:t>n</a:t>
            </a:r>
            <a:r>
              <a:rPr lang="en-US" sz="2000" dirty="0"/>
              <a:t> board with no two queens on the same row, column, or diagonal.</a:t>
            </a:r>
          </a:p>
          <a:p>
            <a:endParaRPr lang="en-US" sz="2000" b="1" dirty="0"/>
          </a:p>
          <a:p>
            <a:r>
              <a:rPr lang="en-US" sz="2000" b="1" dirty="0"/>
              <a:t>State space: </a:t>
            </a:r>
            <a:r>
              <a:rPr lang="en-US" sz="2000" dirty="0"/>
              <a:t>All possible </a:t>
            </a:r>
            <a:r>
              <a:rPr lang="en-US" sz="2000" i="1" dirty="0"/>
              <a:t>n</a:t>
            </a:r>
            <a:r>
              <a:rPr lang="en-US" sz="2000" dirty="0"/>
              <a:t>-queen configurations. </a:t>
            </a:r>
            <a:r>
              <a:rPr lang="en-US" sz="2000" b="1" dirty="0"/>
              <a:t>How many are there?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What is a possible </a:t>
            </a:r>
            <a:r>
              <a:rPr lang="en-US" sz="2000" b="1" dirty="0"/>
              <a:t>objective function</a:t>
            </a:r>
            <a:r>
              <a:rPr lang="en-US" sz="2000" dirty="0"/>
              <a:t>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37660" y="2286000"/>
                <a:ext cx="4817136" cy="4114800"/>
              </a:xfrm>
            </p:spPr>
            <p:txBody>
              <a:bodyPr>
                <a:noAutofit/>
              </a:bodyPr>
              <a:lstStyle/>
              <a:p>
                <a:r>
                  <a:rPr lang="en-US" sz="2000" b="1" dirty="0"/>
                  <a:t>Goal</a:t>
                </a:r>
                <a:r>
                  <a:rPr lang="en-US" sz="2000" dirty="0"/>
                  <a:t>: Put </a:t>
                </a:r>
                <a:r>
                  <a:rPr lang="en-US" sz="2000" i="1" dirty="0"/>
                  <a:t>n</a:t>
                </a:r>
                <a:r>
                  <a:rPr lang="en-US" sz="2000" dirty="0"/>
                  <a:t> queens on an </a:t>
                </a:r>
                <a:r>
                  <a:rPr lang="en-US" sz="2000" i="1" dirty="0"/>
                  <a:t>n </a:t>
                </a:r>
                <a:r>
                  <a:rPr lang="en-US" sz="2000" i="1" dirty="0">
                    <a:cs typeface="Arial" pitchFamily="34" charset="0"/>
                  </a:rPr>
                  <a:t>× </a:t>
                </a:r>
                <a:r>
                  <a:rPr lang="en-US" sz="2000" i="1" dirty="0"/>
                  <a:t>n</a:t>
                </a:r>
                <a:r>
                  <a:rPr lang="en-US" sz="2000" dirty="0"/>
                  <a:t> board with no two queens on the same row, column, or diagonal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configurations: 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What is a possible </a:t>
                </a:r>
                <a:r>
                  <a:rPr lang="en-US" sz="2000" b="1" dirty="0"/>
                  <a:t>objective function</a:t>
                </a:r>
                <a:r>
                  <a:rPr lang="en-US" sz="2000" dirty="0"/>
                  <a:t>?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FF0000"/>
                    </a:solidFill>
                  </a:rPr>
                  <a:t>Minimize the number of pairwise conflicts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1800" dirty="0">
                    <a:solidFill>
                      <a:srgbClr val="FF0000"/>
                    </a:solidFill>
                  </a:rPr>
                  <a:t>this can be seen as a heuristic used in informed search, but it may not be an admissible heuristic.</a:t>
                </a:r>
              </a:p>
            </p:txBody>
          </p:sp>
        </mc:Choice>
        <mc:Fallback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7660" y="2286000"/>
                <a:ext cx="4817136" cy="4114800"/>
              </a:xfrm>
              <a:blipFill>
                <a:blip r:embed="rId4"/>
                <a:stretch>
                  <a:fillRect l="-1139" t="-1630" r="-1519" b="-9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1299727" y="718010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1271653" y="5955324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457961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500311"/>
          </a:xfrm>
        </p:spPr>
        <p:txBody>
          <a:bodyPr>
            <a:noAutofit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What is a possible local improvement strategy?</a:t>
            </a:r>
          </a:p>
          <a:p>
            <a:pPr lvl="1"/>
            <a:r>
              <a:rPr lang="en-US" sz="1800" dirty="0"/>
              <a:t> Move one queen within its column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  <a:blipFill>
                <a:blip r:embed="rId5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1933</Words>
  <Application>Microsoft Office PowerPoint</Application>
  <PresentationFormat>On-screen Show (4:3)</PresentationFormat>
  <Paragraphs>274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source sans pro</vt:lpstr>
      <vt:lpstr>Office Theme</vt:lpstr>
      <vt:lpstr>CS 5/7320 Artificial Intelligence  Local Search AIMA Chapters 4.1 &amp; 4.2 </vt:lpstr>
      <vt:lpstr>Recap: Uninformed Search/informed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Hill-climbing search</vt:lpstr>
      <vt:lpstr>The state space “landscape”</vt:lpstr>
      <vt:lpstr>Convex vs. Non-Convex  Optimization Problems</vt:lpstr>
      <vt:lpstr>Minimization vs. Maximization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 Spaces: Gradient</vt:lpstr>
      <vt:lpstr>Search in Continuous Spaces: Empirical Gradient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Michael Hahsler</cp:lastModifiedBy>
  <cp:revision>35</cp:revision>
  <dcterms:created xsi:type="dcterms:W3CDTF">2021-02-13T00:06:29Z</dcterms:created>
  <dcterms:modified xsi:type="dcterms:W3CDTF">2022-02-24T19:16:17Z</dcterms:modified>
</cp:coreProperties>
</file>